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>
        <p:scale>
          <a:sx n="100" d="100"/>
          <a:sy n="100" d="100"/>
        </p:scale>
        <p:origin x="58" y="-6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75CE-000D-41F7-9868-FB106E8A0CCA}" type="datetimeFigureOut">
              <a:rPr lang="el-GR" smtClean="0"/>
              <a:t>19/6/2022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F0F1-9619-48B8-87C9-7ED4F1AFA6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4432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75CE-000D-41F7-9868-FB106E8A0CCA}" type="datetimeFigureOut">
              <a:rPr lang="el-GR" smtClean="0"/>
              <a:t>19/6/2022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F0F1-9619-48B8-87C9-7ED4F1AFA6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283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75CE-000D-41F7-9868-FB106E8A0CCA}" type="datetimeFigureOut">
              <a:rPr lang="el-GR" smtClean="0"/>
              <a:t>19/6/2022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F0F1-9619-48B8-87C9-7ED4F1AFA6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045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75CE-000D-41F7-9868-FB106E8A0CCA}" type="datetimeFigureOut">
              <a:rPr lang="el-GR" smtClean="0"/>
              <a:t>19/6/2022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F0F1-9619-48B8-87C9-7ED4F1AFA6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6961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75CE-000D-41F7-9868-FB106E8A0CCA}" type="datetimeFigureOut">
              <a:rPr lang="el-GR" smtClean="0"/>
              <a:t>19/6/2022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F0F1-9619-48B8-87C9-7ED4F1AFA6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536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75CE-000D-41F7-9868-FB106E8A0CCA}" type="datetimeFigureOut">
              <a:rPr lang="el-GR" smtClean="0"/>
              <a:t>19/6/2022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F0F1-9619-48B8-87C9-7ED4F1AFA6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3788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75CE-000D-41F7-9868-FB106E8A0CCA}" type="datetimeFigureOut">
              <a:rPr lang="el-GR" smtClean="0"/>
              <a:t>19/6/2022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F0F1-9619-48B8-87C9-7ED4F1AFA6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816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75CE-000D-41F7-9868-FB106E8A0CCA}" type="datetimeFigureOut">
              <a:rPr lang="el-GR" smtClean="0"/>
              <a:t>19/6/2022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F0F1-9619-48B8-87C9-7ED4F1AFA6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110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75CE-000D-41F7-9868-FB106E8A0CCA}" type="datetimeFigureOut">
              <a:rPr lang="el-GR" smtClean="0"/>
              <a:t>19/6/2022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F0F1-9619-48B8-87C9-7ED4F1AFA6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4131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75CE-000D-41F7-9868-FB106E8A0CCA}" type="datetimeFigureOut">
              <a:rPr lang="el-GR" smtClean="0"/>
              <a:t>19/6/2022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F0F1-9619-48B8-87C9-7ED4F1AFA6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331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E75CE-000D-41F7-9868-FB106E8A0CCA}" type="datetimeFigureOut">
              <a:rPr lang="el-GR" smtClean="0"/>
              <a:t>19/6/2022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F0F1-9619-48B8-87C9-7ED4F1AFA6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7608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E75CE-000D-41F7-9868-FB106E8A0CCA}" type="datetimeFigureOut">
              <a:rPr lang="el-GR" smtClean="0"/>
              <a:t>19/6/2022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7F0F1-9619-48B8-87C9-7ED4F1AFA62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18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044146" y="0"/>
            <a:ext cx="1016573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“</a:t>
            </a:r>
            <a:r>
              <a:rPr lang="el-GR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ΕΞΥΠΝΟ ΣΠΙΤΙ (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SMART HOME) </a:t>
            </a:r>
            <a:endParaRPr lang="el-GR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l-GR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ΜΕ ΤΗ ΧΡΗΣΗ ΜΙΚΡΟΫΠΟΛΟΓΙΣΤΗ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ARDUINO”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2112965" y="3026997"/>
            <a:ext cx="8028096" cy="37240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r>
              <a:rPr lang="el-GR" sz="4800" b="1" baseline="30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ο</a:t>
            </a:r>
            <a:r>
              <a:rPr lang="el-GR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ΕΠΑΛ ΝΕΑΣ ΙΩΝΙΑΣ-ΒΟΛΟΥ</a:t>
            </a:r>
          </a:p>
          <a:p>
            <a:pPr algn="ctr"/>
            <a:r>
              <a:rPr lang="el-GR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ΤΟΜΕΑΣ ΗΛΕΚΤΡΟΛΟΓΙΑΣ-</a:t>
            </a:r>
          </a:p>
          <a:p>
            <a:pPr algn="ctr"/>
            <a:r>
              <a:rPr lang="el-GR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ΗΛΕΚΤΡΟΝΙΚΗΣ-ΑΥΤΟΜΑΤΙΣΜΟΥ</a:t>
            </a:r>
          </a:p>
          <a:p>
            <a:pPr algn="ctr"/>
            <a:endParaRPr lang="el-GR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l-G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ΦΕΣΤΙΒΑΛ ΨΗΦΙΑΚΗΣ ΔΗΜΙΟΥΡΓΙΑΣ –</a:t>
            </a:r>
          </a:p>
          <a:p>
            <a:pPr algn="ctr"/>
            <a:r>
              <a:rPr lang="el-G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ΚΟΜΒΟΣ ΒΟΛΟΥ 2022</a:t>
            </a:r>
          </a:p>
        </p:txBody>
      </p:sp>
    </p:spTree>
    <p:extLst>
      <p:ext uri="{BB962C8B-B14F-4D97-AF65-F5344CB8AC3E}">
        <p14:creationId xmlns:p14="http://schemas.microsoft.com/office/powerpoint/2010/main" val="1623113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224652" y="294503"/>
            <a:ext cx="117600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ΑΠΑΡΑΙΤΗΤΕΣ ΣΥΝΘΗΚΕΣ - ΠΡΟΫΠΟΘΕΣΕΙΣ ΓΙΑ ΤΗΝ</a:t>
            </a:r>
          </a:p>
          <a:p>
            <a:pPr algn="ctr"/>
            <a:r>
              <a:rPr lang="el-GR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ΕΥΡΥΘΜΗ ΛΕΙΤΟΥΡΓΙΑ ΤΟΥ ΣΥΣΤΗΜΑΤΟΣ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280415" y="3321333"/>
            <a:ext cx="11760083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ΠΡΟΚΕΙΤΑΙ ΓΙΑ ΜΙΑ ΕΦΑΡΜΟΓΗ ΛΕΙΤΟΥΡΓΙΚΟΥ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“ANDROID”</a:t>
            </a:r>
            <a:endParaRPr lang="el-GR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just"/>
            <a: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Η ΟΠΟΙΑ ΕΠΙΤΡΕΠΕΙ ΤΟ ΓΡΑΦΙΚΟ ΠΡΟΓΡΑΜΜΑΤΙΣΜΟ ΤΗΣ ΣΥΣΚΕΥΗΣ ΜΑΣ,</a:t>
            </a:r>
          </a:p>
          <a:p>
            <a:pPr algn="just"/>
            <a: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ΓΙΑ ΤΗ ΖΕΥΞΗ &amp; ΤΗΝ ΕΠΙΚΟΙΝΩΝΙΑ ΤΗΣ ΜΕ ΤΟΝ ΜΙΚΡΟΫΠΟΛΟΓΙΣΤΗ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280415" y="1992584"/>
            <a:ext cx="1181404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ΣΤΟ ΚΙΝΗΤΟ ΤΗΛΕΦΩΝΟ ‘Η ΣΤΟ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TABLET</a:t>
            </a:r>
            <a: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ΠΟΥ ΘΑ ΧΡΗΣΙΜΟΠΟΙΗΣΟΥΜΕ</a:t>
            </a:r>
          </a:p>
          <a:p>
            <a:pPr algn="just"/>
            <a: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ΕΙΝΑΙ ΠΡΟΕΓΚΑΤΕΣΤΗΜΕΝΗ Η ΕΦΑΡΜΟΓΗ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“VIRTUINO”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97669" y="5205176"/>
            <a:ext cx="1181404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Η ΕΦΑΡΜΟΓΗ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“VIRTUINO” </a:t>
            </a:r>
            <a: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ΒΡΙΣΚΕΤΑΙ ΕΛΕΥΘΕΡΗ ΓΙΑ ΑΜΕΣΗ ΛΗΨΗ</a:t>
            </a:r>
          </a:p>
          <a:p>
            <a:pPr algn="just"/>
            <a: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ΣΤΟ «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GOOGLE PLAY STORE”</a:t>
            </a:r>
          </a:p>
          <a:p>
            <a:pPr algn="just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(https://play.google.com/store/apps/details?id=com.virtuino_automations.virtuino)</a:t>
            </a:r>
          </a:p>
        </p:txBody>
      </p:sp>
    </p:spTree>
    <p:extLst>
      <p:ext uri="{BB962C8B-B14F-4D97-AF65-F5344CB8AC3E}">
        <p14:creationId xmlns:p14="http://schemas.microsoft.com/office/powerpoint/2010/main" val="1315975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224652" y="294503"/>
            <a:ext cx="117600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ΑΠΑΡΑΙΤΗΤΕΣ ΣΥΝΘΗΚΕΣ - ΠΡΟΫΠΟΘΕΣΕΙΣ ΓΙΑ ΤΗΝ</a:t>
            </a:r>
          </a:p>
          <a:p>
            <a:pPr algn="ctr"/>
            <a:r>
              <a:rPr lang="el-GR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ΕΥΡΥΘΜΗ ΛΕΙΤΟΥΡΓΙΑ ΤΟΥ ΣΥΣΤΗΜΑΤΟΣ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409" y="1617942"/>
            <a:ext cx="8580570" cy="513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41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224652" y="294503"/>
            <a:ext cx="117600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ΑΠΑΡΑΙΤΗΤΕΣ ΣΥΝΘΗΚΕΣ - ΠΡΟΫΠΟΘΕΣΕΙΣ ΓΙΑ ΤΗΝ</a:t>
            </a:r>
          </a:p>
          <a:p>
            <a:pPr algn="ctr"/>
            <a:r>
              <a:rPr lang="el-GR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ΕΥΡΥΘΜΗ ΛΕΙΤΟΥΡΓΙΑ ΤΟΥ ΣΥΣΤΗΜΑΤΟΣ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377951" y="3821384"/>
            <a:ext cx="11814049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ΕΠΙΤΡΕΠΕΙ ΤΗΝ ΕΙΣΑΓΩΓΗ &amp; ΤΗΝ ΑΛΛΑΓΗ ΨΗΦΙΑΚΩΝ ΠΛΗΡΟΦΟΡΙΩΝ &amp; </a:t>
            </a:r>
          </a:p>
          <a:p>
            <a:pPr algn="just"/>
            <a: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ΕΝΤΟΛΩΝ, ΠΡΟΚΕΙΜΕΝΟΥ Ο ΜΙΚΡΟΥΠΟΛΟΓΙΣΤΗΣ ΝΑ ΕΛΕΓΧΕΙ</a:t>
            </a:r>
          </a:p>
          <a:p>
            <a:pPr algn="just"/>
            <a: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ΤΗΝ ΑΜΕΣΗ ΕΠΙΚΟΙΝΩΝΙΑ ΜΕ ΤΟ ΔΕΚΤΗ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“BLUETOOTH” </a:t>
            </a:r>
            <a:endParaRPr lang="el-GR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just"/>
            <a: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&amp; ΜΕ ΤΗ ΣΥΣΤΟΙΧΙΑ ΤΩΝ ΜΙΚΡΟΔΙΑΚΟΠΤΩΝ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432815" y="2144984"/>
            <a:ext cx="1181404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Η ΠΛΑΤΦΟΡΜΑ ΠΡΟΓΡΑΜΜΑΤΙΣΜΟΥ ΤΟΥ ΜΙΚΡΟΥΠΟΛΟΓΙΣΤΗ</a:t>
            </a:r>
          </a:p>
          <a:p>
            <a:pPr algn="just"/>
            <a: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“ARDUINO UNO”</a:t>
            </a:r>
            <a: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ΕΙΝΑΙ ΠΡΟΕΓΚΑΤΕΣΤΗΜΕΝΗ ΕΠΙΣΗΣ ΣΤΟΝ</a:t>
            </a:r>
          </a:p>
          <a:p>
            <a:pPr algn="just"/>
            <a: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ΕΠΙΤΡΑΠΕΖΙΟ ‘Η ΣΤΟ ΦΟΡΗΤΟ ΥΠΟΛΟΓΙΣΤΗ ΜΑΣ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0207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290990" y="185252"/>
            <a:ext cx="117600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Η  ΑΡΧΗ ΛΕΙΤΟΥΡΓΙΑΣ…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290990" y="1145794"/>
            <a:ext cx="11772197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just">
              <a:buFont typeface="Courier New" panose="02070309020205020404" pitchFamily="49" charset="0"/>
              <a:buChar char="o"/>
            </a:pPr>
            <a: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ΜΕ ΤΗ ΒΟΗΘΕΙΑ ΤΗΣ ΕΦΑΡΜΟΓΗΣ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“VIRTUINO” </a:t>
            </a:r>
            <a: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ΣΤΟ ΚΙΝΗΤΟ ΤΗΛΕΦΩΝΟ</a:t>
            </a:r>
          </a:p>
          <a:p>
            <a:pPr algn="just"/>
            <a: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Ή ΣΤΟ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TABLET</a:t>
            </a:r>
            <a: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ΕΠΙΤΥΓΧΑΝΟΥΜΕ ΤΗ ΖΕΥΞΗ ΜΕΣΩ ΑΣΥΡΜΑΤΗΣ</a:t>
            </a:r>
          </a:p>
          <a:p>
            <a:pPr algn="just"/>
            <a: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ΕΠΙΚΟΙΝΩΝΙΑΣ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“BLUETOOTH” </a:t>
            </a:r>
            <a: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ΜΕ ΤΟ ΔΕΚΤΗ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“</a:t>
            </a:r>
            <a: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MODULE HC-05”, </a:t>
            </a:r>
            <a: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Ο ΟΠΟΙΟΣ</a:t>
            </a:r>
          </a:p>
          <a:p>
            <a:pPr algn="just"/>
            <a: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ΜΕΤΑΒΙΒΑΖΕΙ ΤΙΣ ΓΡΑΦΙΚΕΣ ΕΝΤΟΛΕΣ ΤΗΣ ΕΦΑΡΜΟΓΗΣ ΣΤΗ ΜΝΗΜΗ</a:t>
            </a:r>
          </a:p>
          <a:p>
            <a:pPr algn="just"/>
            <a: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ΤΟΥ ΜΙΚΡΟΫΠΟΛΟΓΙΣΤΗ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“ARDUINO UNO”</a:t>
            </a:r>
            <a:endParaRPr lang="el-GR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934" y="3583664"/>
            <a:ext cx="1865378" cy="3134128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583665"/>
            <a:ext cx="1889759" cy="313412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217" y="4645903"/>
            <a:ext cx="12763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66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290990" y="185252"/>
            <a:ext cx="117600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Η  ΑΡΧΗ ΛΕΙΤΟΥΡΓΙΑΣ…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387847" y="1121410"/>
            <a:ext cx="11804153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just">
              <a:buFont typeface="Courier New" panose="02070309020205020404" pitchFamily="49" charset="0"/>
              <a:buChar char="o"/>
            </a:pPr>
            <a: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ΕΠΙΣΗΣ ΜΕ ΤΗ ΒΟΗΘΕΙΑ ΤΗΣ ΕΦΑΡΜΟΓΗΣ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“VIRTUINO”</a:t>
            </a:r>
            <a: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</a:p>
          <a:p>
            <a:pPr algn="just"/>
            <a: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ΕΠΙΤΥΓΧΑΝΕΤΑΙ Ο ΓΡΑΦΙΚΟΣ ΠΡΟΓΡΑΜΜΑΤΙΣΜΟΣ ΕΛΕΓΧΟΥ </a:t>
            </a:r>
          </a:p>
          <a:p>
            <a:pPr algn="just"/>
            <a: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ΤΩΝ ΨΗΦΙΑΚΩΝ ΕΞΟΔΩΝ ΤΗΣ ΠΛΑΚΕΤΑΣ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“ARDUINO UNO”</a:t>
            </a:r>
            <a: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just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</a:t>
            </a:r>
            <a: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ΜΕΣΩ «ΕΙΚΟΝΙΚΩΝ» ΔΙΑΚΟΠΤΩΝ ΤΥΠΟΥ ΓΡΑΦΗΜΑΤΟΣ Ή ΣΧΕΔΙΟΥ, 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just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</a:t>
            </a:r>
            <a: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ΟΙ ΟΠΟΙΕΣ ΑΝΤΙΣΤΟΙΧΟΥΝ ΔΙΑΔΟΧΙΚΑ ΣΕ ΚΑΘΕΝΑ </a:t>
            </a:r>
          </a:p>
          <a:p>
            <a:pPr algn="just"/>
            <a: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ΜΙΚΡΟΔΙΑΚΟΠΤΗ-ΜΙΚΡΟΡΕΛΕ ΠΟΥ ΕΧΟΥΜΕ ΟΡΙΣΕΙ ΣΤΟ ΣΥΣΤΗΜΑ 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424" y="3799065"/>
            <a:ext cx="1817759" cy="294040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126" y="3799065"/>
            <a:ext cx="1828802" cy="294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04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290990" y="185252"/>
            <a:ext cx="117600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Η  ΑΡΧΗ ΛΕΙΤΟΥΡΓΙΑΣ…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387847" y="1121410"/>
            <a:ext cx="11804153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just">
              <a:buFont typeface="Courier New" panose="02070309020205020404" pitchFamily="49" charset="0"/>
              <a:buChar char="o"/>
            </a:pPr>
            <a: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ΕΝΕΡΓΟΠΟΙΩΝΤΑΣ ΛΟΙΠΟΝ ΜΕ ΤΗΝ ΑΦΗ ΤΟΥ Ο ΧΡΗΣΤΗΣ</a:t>
            </a:r>
          </a:p>
          <a:p>
            <a:pPr algn="just"/>
            <a: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ΕΝΑ «ΕΙΚΟΝΙΚΟ» ΔΙΑΚΟΠΤΗ, ΕΧΕΙ ΤΗ ΔΥΝΑΤΟΤΗΤΑ ΝΑ ΣΤΕΛΝΕΙ </a:t>
            </a:r>
          </a:p>
          <a:p>
            <a:pPr algn="just"/>
            <a: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ΑΣΥΡΜΑΤΑ ΜΙΑ ΨΗΦΙΑΚΗ ΕΝΤΟΛΗ ΣΤΟΝ ΜΙΚΡΟΥΠΟΛΟΓΙΣΤΗ,</a:t>
            </a:r>
          </a:p>
          <a:p>
            <a:pPr algn="just"/>
            <a: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Η ΟΠΟΙΑ ΣΤΗ ΣΥΝΕΧΕΙΑ ΜΕΤΑΤΡΕΠΕΤΑΙ ΣΕ ΡΟΗ ΗΛΕΚΤΡΙΚΟΥ ΡΕΥΜΑΤΟΣ</a:t>
            </a:r>
          </a:p>
          <a:p>
            <a:pPr algn="just"/>
            <a: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ΔΙΑΜΕΣΟΥ ΤΩΝ ΑΓΩΓΩΝ ΚΑΙ ΤΩΝ ΜΙΚΡΟΡΕΛΕ ΙΣΧΥΟΣ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552" y="3368179"/>
            <a:ext cx="6583680" cy="326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10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290990" y="185252"/>
            <a:ext cx="117600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Η  ΑΡΧΗ ΛΕΙΤΟΥΡΓΙΑΣ…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032" y="2060448"/>
            <a:ext cx="8455152" cy="4693919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716" y="1212532"/>
            <a:ext cx="1600200" cy="2847975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49" y="2729103"/>
            <a:ext cx="1276350" cy="100965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408" y="841249"/>
            <a:ext cx="3541777" cy="181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64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290990" y="185252"/>
            <a:ext cx="1176008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Η  ΑΡΧΗ ΛΕΙΤΟΥΡΓΙΑΣ…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82" y="853440"/>
            <a:ext cx="10058400" cy="5911455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2293322" y="4716065"/>
            <a:ext cx="35088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el-GR" sz="2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Μικρορελέ-Μικροδιακόπτες</a:t>
            </a:r>
            <a:r>
              <a:rPr lang="el-GR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»</a:t>
            </a:r>
            <a:endParaRPr lang="el-GR" sz="2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8011643" y="4654510"/>
            <a:ext cx="188391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Arduino UNO</a:t>
            </a:r>
            <a:r>
              <a:rPr lang="el-GR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»</a:t>
            </a:r>
            <a:endParaRPr lang="el-GR" sz="2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7038487" y="2404491"/>
            <a:ext cx="31027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Bluetooth Module HC-05</a:t>
            </a:r>
            <a:r>
              <a:rPr lang="el-GR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»</a:t>
            </a:r>
            <a:endParaRPr lang="el-GR" sz="2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1731983" y="3777347"/>
            <a:ext cx="4631524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«Επαφές Ισχύος – </a:t>
            </a:r>
          </a:p>
          <a:p>
            <a:pPr algn="ctr"/>
            <a:r>
              <a:rPr lang="el-GR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Τροφοδοσία Γραμμών Πίνακα Διανομής»</a:t>
            </a:r>
          </a:p>
          <a:p>
            <a:pPr algn="ctr"/>
            <a:endParaRPr lang="el-GR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4013509" y="6239436"/>
            <a:ext cx="451534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Έλεγχος Ψηφιακών Εξόδων (</a:t>
            </a:r>
            <a:r>
              <a:rPr lang="en-US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Digital Pins)</a:t>
            </a:r>
            <a:endParaRPr lang="el-GR" sz="2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2976108" y="2316428"/>
            <a:ext cx="20748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«Αγωγοί Ισχύος» </a:t>
            </a:r>
            <a:endParaRPr lang="el-GR" sz="2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Ορθογώνιο 16"/>
          <p:cNvSpPr/>
          <p:nvPr/>
        </p:nvSpPr>
        <p:spPr>
          <a:xfrm>
            <a:off x="7322282" y="1349035"/>
            <a:ext cx="25351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«Διάτρητη Πλακέτα – </a:t>
            </a:r>
          </a:p>
          <a:p>
            <a:pPr algn="ctr"/>
            <a:r>
              <a:rPr lang="en-US" sz="2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Breadboard</a:t>
            </a:r>
            <a:r>
              <a:rPr lang="el-GR" sz="2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615272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290990" y="42717"/>
            <a:ext cx="117600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ΠΛΕΟΝΕΚΤΗΜΑΤΑ ΤΟΥ 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“SMART HOME”</a:t>
            </a:r>
            <a:endParaRPr lang="el-GR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439271" y="1686124"/>
            <a:ext cx="80773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l-G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ΤΑΥΤΟΧΡΟΝΗ ΧΡΗΣΗ ΤΟΥ ΣΥΣΤΗΜΑΤΟΣ 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“SMART HOME”</a:t>
            </a:r>
            <a:r>
              <a:rPr lang="el-G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  <a:p>
            <a:pPr algn="just"/>
            <a:r>
              <a:rPr lang="el-G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ΜΕ ΤΟ ΣΥΜΒΑΤΙΚΟ ΣΥΣΤΗΜΑ ΕΛΕΓΧΟΥ ΚΑΙ ΤΡΟΦΟΔΟΣΙΑΣ</a:t>
            </a:r>
          </a:p>
          <a:p>
            <a:pPr algn="just"/>
            <a:r>
              <a:rPr lang="el-G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ΗΛΕΚΤΡΙΚΗΣ ΕΝΕΡΓΕΙΑΣ ΜΙΑΣ ΚΑΤΟΙΚΙΑΣ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439271" y="794667"/>
            <a:ext cx="104505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l-G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ΑΜΕΣΟΣ ΕΛΕΓΧΟΣ ΟΛΩΝ ΤΩΝ ΗΛΕΚΤΡΙΚΩΝ ΦΟΡΤΙΩΝ</a:t>
            </a:r>
          </a:p>
          <a:p>
            <a:pPr algn="just"/>
            <a:r>
              <a:rPr lang="el-G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&amp; ΤΩΝ ΗΛΕΚΤΡΙΚΩΝ ΣΥΣΚΕΥΩΝ ΑΠΟ ΟΠΟΙΟΔΗΠΟΤΕ ΣΗΜΕΙΟ ΤΗΣ ΚΑΤΟΙΚΙΑΣ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439271" y="2996631"/>
            <a:ext cx="93315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l-G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ΕΝΕΡΓΟΠΟΙΗΣΗ &amp; ΑΠΕΝΕΡΓΟΠΟΙΗΣΗ ΗΛΕΚΤΡΙΚΩΝ ΚΑΤΑΝΑΛΩΤΩΝ</a:t>
            </a:r>
          </a:p>
          <a:p>
            <a:pPr algn="just"/>
            <a:r>
              <a:rPr lang="el-G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ΑΠΟ ΑΠΟΣΤΑΣΗ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439271" y="3912947"/>
            <a:ext cx="90485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l-G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ΕΥΚΟΛΗ ΔΙΑΧΕΙΡΗΣΗ ΤΗΣ ΚΑΤΑΝΑΛΩΣΗΣ ΗΛΕΚΤΡΙΚΗΣ ΕΝΕΡΓΕΙΑΣ</a:t>
            </a:r>
          </a:p>
        </p:txBody>
      </p:sp>
      <p:sp>
        <p:nvSpPr>
          <p:cNvPr id="12" name="Ορθογώνιο 11"/>
          <p:cNvSpPr/>
          <p:nvPr/>
        </p:nvSpPr>
        <p:spPr>
          <a:xfrm>
            <a:off x="439271" y="4531384"/>
            <a:ext cx="69605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l-G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ΕΠΕΚΤΑΣΙΜΟΤΗΤΑ &amp; ΕΥΕΛΙΞΙΑ ΤΟΥ ΣΥΣΤΗΜΑΤΟΣ</a:t>
            </a:r>
          </a:p>
        </p:txBody>
      </p:sp>
      <p:sp>
        <p:nvSpPr>
          <p:cNvPr id="13" name="Ορθογώνιο 12"/>
          <p:cNvSpPr/>
          <p:nvPr/>
        </p:nvSpPr>
        <p:spPr>
          <a:xfrm>
            <a:off x="439271" y="5198595"/>
            <a:ext cx="80523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l-G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ΧΑΜΗΛΟ ΚΟΣΤΟΣ ΕΓΚΑΤΑΣΤΑΣΗΣ &amp; ΠΡΟΓΡΑΜΜΑΤΙΣΜΟΥ</a:t>
            </a:r>
          </a:p>
        </p:txBody>
      </p:sp>
      <p:sp>
        <p:nvSpPr>
          <p:cNvPr id="14" name="Ορθογώνιο 13"/>
          <p:cNvSpPr/>
          <p:nvPr/>
        </p:nvSpPr>
        <p:spPr>
          <a:xfrm>
            <a:off x="439271" y="5817032"/>
            <a:ext cx="75185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l-G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ΟΙ ΣΥΓΧΡΟΝΕΣ ΤΕΧΝΟΛΟΓΙΕΣ ΗΛΕΚΤΡΙΚΗΣ ΕΝΕΡΓΕΙΑΣ </a:t>
            </a:r>
          </a:p>
          <a:p>
            <a:pPr algn="just"/>
            <a:r>
              <a:rPr lang="el-GR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ΣΤΗΝ ΥΠΗΡΕΣΙΑ ΤΟΥ ΑΠΛΟΥ ΟΙΚΙΑΚΟΥ ΚΑΤΑΝΑΛΩΤΗ</a:t>
            </a:r>
          </a:p>
        </p:txBody>
      </p:sp>
    </p:spTree>
    <p:extLst>
      <p:ext uri="{BB962C8B-B14F-4D97-AF65-F5344CB8AC3E}">
        <p14:creationId xmlns:p14="http://schemas.microsoft.com/office/powerpoint/2010/main" val="4011358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801601" y="270630"/>
            <a:ext cx="106508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«ΟΜΑΔΑ ΜΑΘΗΤΩΝ ΠΟΥ ΣΥΜΜΕΤΕΙΧΕ ΣΤΗΝ ΚΑΤΑΣΚΕΥΗ ΤΟΥ ΕΡΓΟΥ»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633878" y="1167607"/>
            <a:ext cx="7308476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l-GR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Β’ ΤΑΞΗ ΗΛΕΚΤΡΟΛΟΓΩΝ</a:t>
            </a:r>
            <a:endParaRPr lang="el-GR" dirty="0"/>
          </a:p>
          <a:p>
            <a:endParaRPr lang="el-GR" sz="2400" b="1" dirty="0">
              <a:solidFill>
                <a:schemeClr val="bg1"/>
              </a:solidFill>
            </a:endParaRPr>
          </a:p>
          <a:p>
            <a:pPr algn="just"/>
            <a:r>
              <a:rPr lang="el-GR" sz="2400" b="1" dirty="0">
                <a:solidFill>
                  <a:schemeClr val="bg1"/>
                </a:solidFill>
              </a:rPr>
              <a:t>ΑΜΕΡΙΚΑΝΟΣ		ΔΗΜΗΤΡΙΟΣ	</a:t>
            </a:r>
          </a:p>
          <a:p>
            <a:pPr algn="just"/>
            <a:r>
              <a:rPr lang="el-GR" sz="2400" b="1" dirty="0">
                <a:solidFill>
                  <a:schemeClr val="bg1"/>
                </a:solidFill>
              </a:rPr>
              <a:t>ΑΝΑΓΝΩΣΤΟΥ		ΠΑΝΑΓΙΩΤΗΣ - ΔΗΜΗΤΡΙΟΣ	</a:t>
            </a:r>
          </a:p>
          <a:p>
            <a:pPr algn="just"/>
            <a:r>
              <a:rPr lang="el-GR" sz="2400" b="1" dirty="0">
                <a:solidFill>
                  <a:schemeClr val="bg1"/>
                </a:solidFill>
              </a:rPr>
              <a:t>ΒΑΛΟΥΞΗΣ		ΒΑΣΙΛΕΙΟΣ	</a:t>
            </a:r>
          </a:p>
          <a:p>
            <a:pPr algn="just"/>
            <a:r>
              <a:rPr lang="el-GR" sz="2400" b="1" dirty="0">
                <a:solidFill>
                  <a:schemeClr val="bg1"/>
                </a:solidFill>
              </a:rPr>
              <a:t>ΒΑΣΙΛΕΙΟΥ		ΔΗΜΗΤΡΙΟΣ - ΘΩΜΑΣ	</a:t>
            </a:r>
          </a:p>
          <a:p>
            <a:pPr algn="just"/>
            <a:r>
              <a:rPr lang="el-GR" sz="2400" b="1" dirty="0">
                <a:solidFill>
                  <a:schemeClr val="bg1"/>
                </a:solidFill>
              </a:rPr>
              <a:t>ΒΕΣΤΙΑΡΗΣ		ΓΕΩΡΓΙΟΣ	</a:t>
            </a:r>
          </a:p>
          <a:p>
            <a:pPr algn="just"/>
            <a:r>
              <a:rPr lang="el-GR" sz="2400" b="1" dirty="0">
                <a:solidFill>
                  <a:schemeClr val="bg1"/>
                </a:solidFill>
              </a:rPr>
              <a:t>ΒΛΑΧΟΠΟΥΛΟΣ	ΓΕΩΡΓΙΟΣ	</a:t>
            </a:r>
          </a:p>
          <a:p>
            <a:pPr algn="just"/>
            <a:r>
              <a:rPr lang="el-GR" sz="2400" b="1" dirty="0">
                <a:solidFill>
                  <a:schemeClr val="bg1"/>
                </a:solidFill>
              </a:rPr>
              <a:t>ΓΕΩΡΓΑΚΟΣ		ΗΛΙΑΣ	</a:t>
            </a:r>
          </a:p>
          <a:p>
            <a:pPr algn="just"/>
            <a:r>
              <a:rPr lang="el-GR" sz="2400" b="1" dirty="0">
                <a:solidFill>
                  <a:schemeClr val="bg1"/>
                </a:solidFill>
              </a:rPr>
              <a:t>ΓΙΑΝΝΑΚΟΥΡΑΣ	ΜΑΡΙΟΣ	</a:t>
            </a:r>
          </a:p>
          <a:p>
            <a:pPr algn="just"/>
            <a:r>
              <a:rPr lang="el-GR" sz="2400" b="1" dirty="0">
                <a:solidFill>
                  <a:schemeClr val="bg1"/>
                </a:solidFill>
              </a:rPr>
              <a:t>ΚΥΠΡΑΙΟΣ		ΓΕΩΡΓΙΟΣ	</a:t>
            </a:r>
          </a:p>
          <a:p>
            <a:pPr algn="just"/>
            <a:r>
              <a:rPr lang="el-GR" sz="2400" b="1" dirty="0">
                <a:solidFill>
                  <a:schemeClr val="bg1"/>
                </a:solidFill>
              </a:rPr>
              <a:t>ΜΑΡΓΕΛΟΣ		ΒΑΣΙΛΕΙΟΣ	</a:t>
            </a:r>
          </a:p>
          <a:p>
            <a:pPr algn="just"/>
            <a:r>
              <a:rPr lang="el-GR" sz="2400" b="1" dirty="0">
                <a:solidFill>
                  <a:schemeClr val="bg1"/>
                </a:solidFill>
              </a:rPr>
              <a:t>ΜΕΡΙΣΤΟΥΔΗΣ		ΙΩΑΝΝΗΣ	</a:t>
            </a:r>
            <a:r>
              <a:rPr lang="el-GR" dirty="0"/>
              <a:t>	</a:t>
            </a:r>
          </a:p>
          <a:p>
            <a:pPr algn="r"/>
            <a:endParaRPr lang="el-GR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3180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60" y="278970"/>
            <a:ext cx="4765585" cy="6044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6" name="Ορθογώνιο 5"/>
          <p:cNvSpPr/>
          <p:nvPr/>
        </p:nvSpPr>
        <p:spPr>
          <a:xfrm>
            <a:off x="5873879" y="402957"/>
            <a:ext cx="56516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ΣΚΟΠΟΣ ΤΟΥ ΣΥΣΤΗΜΑΤΟΣ…</a:t>
            </a:r>
            <a:endParaRPr lang="el-G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959337" y="2192420"/>
            <a:ext cx="695382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…Ο ΑΜΕΣΟΣ ΕΛΕΓΧΟΣ </a:t>
            </a:r>
          </a:p>
          <a:p>
            <a:pPr algn="ctr"/>
            <a:r>
              <a:rPr lang="el-GR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ΤΗΣ ΛΕΙΤΟΥΡΓΙΑΣ </a:t>
            </a:r>
          </a:p>
          <a:p>
            <a:pPr algn="ctr"/>
            <a:r>
              <a:rPr lang="el-GR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ΟΛΩΝ ΤΩΝ ΗΛΕΚΤΡΙΚΩΝ ΦΟΡΤΙΩΝ</a:t>
            </a:r>
          </a:p>
          <a:p>
            <a:pPr algn="ctr"/>
            <a:r>
              <a:rPr lang="el-GR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ΜΙΑΣ ΚΛΑΣΙΚΗΣ ΚΑΤΟΙΚΙΑΣ </a:t>
            </a:r>
          </a:p>
          <a:p>
            <a:pPr algn="ctr"/>
            <a:r>
              <a:rPr lang="el-GR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ΜΕ ΤΗ ΧΡΗΣΗ 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TABLET </a:t>
            </a:r>
            <a:endParaRPr lang="el-GR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l-GR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&amp; ΚΙΝΗΤΟΥ ΤΗΛΕΦΩΝΟΥ</a:t>
            </a:r>
          </a:p>
        </p:txBody>
      </p:sp>
    </p:spTree>
    <p:extLst>
      <p:ext uri="{BB962C8B-B14F-4D97-AF65-F5344CB8AC3E}">
        <p14:creationId xmlns:p14="http://schemas.microsoft.com/office/powerpoint/2010/main" val="1323264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520227" y="270630"/>
            <a:ext cx="112135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«ΕΥΧΑΡΙΣΤΟΥΜΕ ΘΕΡΜΑ</a:t>
            </a:r>
          </a:p>
          <a:p>
            <a:pPr algn="ctr"/>
            <a:r>
              <a:rPr lang="el-GR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ΓΙΑ ΤΗΝ ΠΡΟΣΟΧΗ &amp; ΤΟ ΧΡΟΝΟ ΣΑΣ!»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252433" y="2949129"/>
            <a:ext cx="7749173" cy="37240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r>
              <a:rPr lang="el-GR" sz="4800" b="1" baseline="30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ο</a:t>
            </a:r>
            <a:r>
              <a:rPr lang="el-GR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ΕΠΑΛ ΝΕΑΣ ΙΩΝΙΑΣ-ΒΟΛΟΥ</a:t>
            </a:r>
          </a:p>
          <a:p>
            <a:pPr algn="ctr"/>
            <a:r>
              <a:rPr lang="el-GR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ΤΟΜΕΑΣ ΗΛΕΚΤΡΟΛΟΓΙΑΣ-</a:t>
            </a:r>
          </a:p>
          <a:p>
            <a:pPr algn="ctr"/>
            <a:r>
              <a:rPr lang="el-GR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ΗΛΕΚΤΡΟΝΙΚΗΣ-ΑΥΤΟΜΑΤΙΣΜΟΥ</a:t>
            </a:r>
          </a:p>
          <a:p>
            <a:pPr algn="ctr"/>
            <a:endParaRPr lang="el-GR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l-G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ΦΕΣΤΙΒΑΛ ΨΗΦΙΑΚΗΣ ΔΗΜΙΟΥΡΓΙΑΣ –</a:t>
            </a:r>
          </a:p>
          <a:p>
            <a:pPr algn="ctr"/>
            <a:r>
              <a:rPr lang="el-G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ΚΟΜΒΟΣ ΒΟΛΟΥ 2022</a:t>
            </a:r>
          </a:p>
        </p:txBody>
      </p:sp>
    </p:spTree>
    <p:extLst>
      <p:ext uri="{BB962C8B-B14F-4D97-AF65-F5344CB8AC3E}">
        <p14:creationId xmlns:p14="http://schemas.microsoft.com/office/powerpoint/2010/main" val="2906937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60" y="278970"/>
            <a:ext cx="4765585" cy="6044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8" name="Ορθογώνιο 7"/>
          <p:cNvSpPr/>
          <p:nvPr/>
        </p:nvSpPr>
        <p:spPr>
          <a:xfrm>
            <a:off x="5496286" y="278970"/>
            <a:ext cx="5879943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Ο ΟΡΟΣ</a:t>
            </a:r>
          </a:p>
          <a:p>
            <a:pPr algn="ctr"/>
            <a:r>
              <a:rPr lang="el-G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«ΗΛΕΚΤΡΙΚΑ ΦΟΡΤΙΑ ΚΑΤΟΙΚΙΑΣ»</a:t>
            </a:r>
          </a:p>
          <a:p>
            <a:pPr algn="ctr"/>
            <a:r>
              <a:rPr lang="el-G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ΠΑΡΑΠΕΜΠΕΙ ΣΤΙΣ </a:t>
            </a:r>
          </a:p>
          <a:p>
            <a:pPr algn="ctr"/>
            <a:r>
              <a:rPr lang="el-G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ΗΛΕΚΤΡΙΚΕΣ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l-G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ΓΡΑΜΜΕΣ </a:t>
            </a:r>
          </a:p>
          <a:p>
            <a:pPr algn="ctr"/>
            <a:r>
              <a:rPr lang="el-G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ΕΝΟΣ ΣΥΜΒΑΤΙΚΟΥ</a:t>
            </a:r>
          </a:p>
          <a:p>
            <a:pPr algn="ctr"/>
            <a:r>
              <a:rPr lang="el-G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ΠΙΝΑΚΑ ΔΙΑΝΟΜΗΣ,</a:t>
            </a:r>
          </a:p>
          <a:p>
            <a:pPr algn="ctr"/>
            <a:r>
              <a:rPr lang="el-G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Ο ΟΠΟΙΟΣ ΕΛΕΓΧΕΙ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4657533" y="4566689"/>
            <a:ext cx="24897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l-GR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2.    ΠΡΙΖΕΣ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4843096" y="3910677"/>
            <a:ext cx="21186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l-GR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ΦΩΤΑ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2601274" y="5213020"/>
            <a:ext cx="96970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742950" indent="-742950" algn="ctr">
              <a:buAutoNum type="arabicPeriod" startAt="3"/>
            </a:pPr>
            <a:r>
              <a:rPr lang="el-GR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ΗΛΕΚΤΡΙΚΕΣ ΣΥΣΚΕΥΕΣ</a:t>
            </a:r>
          </a:p>
          <a:p>
            <a:pPr algn="ctr"/>
            <a:r>
              <a:rPr lang="el-GR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           (π.χ. ΘΕΡΜΟΣΙΦΩΝΑΣ, ΚΛΙΜΑΤΙΣΤΙΚΟ)</a:t>
            </a:r>
          </a:p>
        </p:txBody>
      </p:sp>
    </p:spTree>
    <p:extLst>
      <p:ext uri="{BB962C8B-B14F-4D97-AF65-F5344CB8AC3E}">
        <p14:creationId xmlns:p14="http://schemas.microsoft.com/office/powerpoint/2010/main" val="3554585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7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224652" y="294503"/>
            <a:ext cx="117600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ΤΟ «ΕΞΥΠΝΟ ΣΠΙΤΙ» ΜΕ ΤΗ ΧΡΗΣΗ ΜΙΚΡΟΫΠΟΛΟΓΙΣΤΗ 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“ARDUINO”</a:t>
            </a:r>
            <a:endParaRPr lang="el-GR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l-G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ΑΠΟΤΕΛΕΙΤΑΙ ΑΠΟ ΤΑ ΠΑΡΑΚΑΤΩ ΒΑΣΙΚΑ ΜΕΡΗ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224652" y="4872358"/>
            <a:ext cx="71781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l-GR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2.    ΠΛΑΚΕΤΑ ΜΙΚΡΟΫΠΟΛΟΓΙΣΤΗ 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just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“ARDUINO UNO”</a:t>
            </a:r>
            <a:endParaRPr lang="el-GR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01991" y="2360265"/>
            <a:ext cx="52983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l-GR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ΗΛΕΚΤΡΙΚΟΣ ΠΙΝΑΚΑΣ </a:t>
            </a:r>
          </a:p>
          <a:p>
            <a:pPr algn="just"/>
            <a:r>
              <a:rPr lang="el-GR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ΔΙΑΝΟΜΗΣ ΚΑΤΟΙΚΙΑΣ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910" y="1704652"/>
            <a:ext cx="1962912" cy="2316481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115" y="4744442"/>
            <a:ext cx="2273267" cy="145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70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224652" y="294503"/>
            <a:ext cx="117600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ΤΟ «ΕΞΥΠΝΟ ΣΠΙΤΙ» ΜΕ ΤΗ ΧΡΗΣΗ ΜΙΚΡΟΫΠΟΛΟΓΙΣΤΗ 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“ARDUINO”</a:t>
            </a:r>
            <a:endParaRPr lang="el-GR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l-G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ΑΠΟΤΕΛΕΙΤΑΙ ΑΠΟ ΤΑ ΠΑΡΑΚΑΤΩ ΒΑΣΙΚΑ ΜΕΡΗ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-188707" y="4324976"/>
            <a:ext cx="98844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l-GR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</a:t>
            </a:r>
            <a:r>
              <a:rPr lang="el-GR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</a:t>
            </a:r>
            <a:r>
              <a:rPr lang="el-GR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ΣΥΣΤΟΙΧΙΑ «ΜΙΚΡΟΔΙΑΚΟΠΤΩΝ-ΜΙΚΡΟΡΕΛΕ»</a:t>
            </a:r>
          </a:p>
          <a:p>
            <a:pPr algn="just"/>
            <a:r>
              <a:rPr lang="el-GR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ΕΛΕΓΧΟΥ ΤΩΝ ΓΡΑΜΜΩΝ ΔΙΑΝΟΜΗΣ</a:t>
            </a:r>
          </a:p>
          <a:p>
            <a:pPr algn="just"/>
            <a:r>
              <a:rPr lang="el-GR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 ΗΛΕΚΤΡΙΚΗΣ ΕΝΕΡΓΕΙΑΣ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87682" y="2162760"/>
            <a:ext cx="848007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742950" indent="-742950" algn="just">
              <a:buAutoNum type="arabicPeriod" startAt="3"/>
            </a:pPr>
            <a:r>
              <a:rPr lang="el-GR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ΔΕΚΤΗΣ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BLUETOOTH</a:t>
            </a:r>
            <a:endParaRPr lang="el-GR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just"/>
            <a:r>
              <a:rPr lang="el-GR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ΓΙΑ ΖΕΥΞΗ ΜΕ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“ARDUINO UNO”</a:t>
            </a:r>
          </a:p>
          <a:p>
            <a:pPr algn="just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(ARDUINO BLUETOOTH MODULE HC-05)</a:t>
            </a:r>
            <a:endParaRPr lang="el-GR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65" y="2351636"/>
            <a:ext cx="1828801" cy="1376573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401" y="4922727"/>
            <a:ext cx="2502335" cy="137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28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224652" y="294503"/>
            <a:ext cx="117600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ΤΟ «ΕΞΥΠΝΟ ΣΠΙΤΙ» ΜΕ ΤΗ ΧΡΗΣΗ ΜΙΚΡΟΫΠΟΛΟΓΙΣΤΗ 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“ARDUINO”</a:t>
            </a:r>
            <a:endParaRPr lang="el-GR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l-G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ΑΠΟΤΕΛΕΙΤΑΙ ΑΠΟ ΤΑ ΠΑΡΑΚΑΤΩ ΒΑΣΙΚΑ ΜΕΡΗ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-113591" y="4728648"/>
            <a:ext cx="80557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l-GR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6.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</a:t>
            </a:r>
            <a:r>
              <a:rPr lang="el-GR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ΚΑΛΩΔΙΑ-ΚΑΛΩΔΙΟΤΑΙΝΙΕΣ</a:t>
            </a:r>
          </a:p>
          <a:p>
            <a:pPr algn="just"/>
            <a:r>
              <a:rPr lang="el-GR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 ΓΙΑ ΜΙΚΡΟΫΠΟΛΟΓΙΣΤΗ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“ARDUINO”</a:t>
            </a:r>
            <a:r>
              <a:rPr lang="el-GR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79469" y="2313781"/>
            <a:ext cx="74696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l-GR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5. 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“BREADBOARD” </a:t>
            </a:r>
            <a:r>
              <a:rPr lang="el-GR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ΓΙΑ ΤΙΣ ΣΥΝΔΕΣΕΙΣ</a:t>
            </a:r>
          </a:p>
          <a:p>
            <a:pPr algn="just"/>
            <a:r>
              <a:rPr lang="el-GR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ΤΩΝ ΚΑΛΩΔΙΩΝ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556" y="1594496"/>
            <a:ext cx="1640138" cy="236023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231" y="4684734"/>
            <a:ext cx="1726047" cy="1594486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140" y="4684734"/>
            <a:ext cx="1958037" cy="159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82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224652" y="294503"/>
            <a:ext cx="117600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ΤΟ «ΕΞΥΠΝΟ ΣΠΙΤΙ» ΜΕ ΤΗ ΧΡΗΣΗ ΜΙΚΡΟΫΠΟΛΟΓΙΣΤΗ 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“ARDUINO”</a:t>
            </a:r>
            <a:endParaRPr lang="el-GR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l-G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ΑΠΟΤΕΛΕΙΤΑΙ ΑΠΟ ΤΑ ΠΑΡΑΚΑΤΩ ΒΑΣΙΚΑ ΜΕΡΗ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2" name="Ορθογώνιο 1"/>
          <p:cNvSpPr/>
          <p:nvPr/>
        </p:nvSpPr>
        <p:spPr>
          <a:xfrm>
            <a:off x="-200416" y="4377919"/>
            <a:ext cx="89032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l-GR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</a:t>
            </a:r>
            <a:r>
              <a:rPr lang="el-GR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</a:t>
            </a:r>
            <a:r>
              <a:rPr lang="el-GR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ΥΠΟΛΟΓΙΣΤΗΣ ΜΕ ΕΓΚΑΤΕΣΤΗΜΕΝΗ</a:t>
            </a:r>
          </a:p>
          <a:p>
            <a:pPr algn="just"/>
            <a:r>
              <a:rPr lang="el-GR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l-GR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ΤΗΝ ΠΛΑΤΦΟΡΜΑ ΠΡΟΓΡΑ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MM</a:t>
            </a:r>
            <a:r>
              <a:rPr lang="el-GR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ΑΤΙΣΜΟΥ</a:t>
            </a:r>
          </a:p>
          <a:p>
            <a:pPr algn="just"/>
            <a:r>
              <a:rPr lang="el-GR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l-GR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ΤΟΥ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“ARDUINO”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0" y="2174448"/>
            <a:ext cx="65509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742950" indent="-742950" algn="just">
              <a:buAutoNum type="arabicPeriod" startAt="7"/>
            </a:pP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“SMARTPHONE”</a:t>
            </a:r>
            <a:r>
              <a:rPr lang="el-GR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‘Η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“TABLET”</a:t>
            </a:r>
          </a:p>
          <a:p>
            <a:pPr algn="just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</a:t>
            </a:r>
            <a:r>
              <a:rPr lang="el-GR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ΜΕ ΛΕΙΤΟΥΡΓΙΚΟ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“ANDROID”</a:t>
            </a:r>
            <a:endParaRPr lang="el-GR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263" y="1678489"/>
            <a:ext cx="1221026" cy="220458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791" y="1960468"/>
            <a:ext cx="2295061" cy="1628287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791" y="4377919"/>
            <a:ext cx="3281945" cy="186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28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224652" y="294503"/>
            <a:ext cx="117600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ΑΠΑΡΑΙΤΗΤΕΣ ΣΥΝΘΗΚΕΣ - ΠΡΟΫΠΟΘΕΣΕΙΣ ΓΙΑ ΤΗΝ</a:t>
            </a:r>
          </a:p>
          <a:p>
            <a:pPr algn="ctr"/>
            <a:r>
              <a:rPr lang="el-GR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ΕΥΡΥΘΜΗ ΛΕΙΤΟΥΡΓΙΑ ΤΟΥ ΣΥΣΤΗΜΑΤΟΣ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741122" y="4516815"/>
            <a:ext cx="1128595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l-GR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Ο ΗΛΕΚΤΡΙΚΟΣ ΠΙΝΑΚΑΣ ΔΙΑΝΟΜΗΣ ΤΩΝ ΦΟΡΤΙΩΝ</a:t>
            </a:r>
          </a:p>
          <a:p>
            <a:pPr algn="just"/>
            <a:r>
              <a:rPr lang="el-GR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ΤΡΟΦΟΔΟΤΕΙΤΑΙ ΑΔΙΑΛΕΙΠΤΑ ΜΕ ΜΙΑ ΕΝΑΛΛΑΣΣΟΜΕΝΗ</a:t>
            </a:r>
          </a:p>
          <a:p>
            <a:pPr algn="just"/>
            <a:r>
              <a:rPr lang="el-GR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 ΤΑΣΗ ΤΗΣ ΤΑΞΗΣ ΤΩΝ 230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</a:t>
            </a:r>
            <a:r>
              <a:rPr lang="el-GR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(VOLT)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741122" y="2364426"/>
            <a:ext cx="1128595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l-GR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Η ΠΛΑΚΕΤΑ ΤΟΥ ΜΙΚΡΟΫΠΟΛΟΓΙΣΤΗ 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“ARDUINO-UNO”</a:t>
            </a:r>
          </a:p>
          <a:p>
            <a:pPr algn="just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</a:t>
            </a:r>
            <a:r>
              <a:rPr lang="el-GR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ΤΡΟΦΟΔΟΤΕΙΤΑΙ ΑΔΙΑΛΕΙΠΤΑ ΜΕ ΜΙΑ ΣΥΝΕΧΗ ΤΑΣΗ</a:t>
            </a:r>
          </a:p>
          <a:p>
            <a:pPr algn="just"/>
            <a:r>
              <a:rPr lang="el-GR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ΤΗΣ ΤΑΞΗΣ ΤΩΝ 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5V (VOLT)</a:t>
            </a:r>
          </a:p>
        </p:txBody>
      </p:sp>
    </p:spTree>
    <p:extLst>
      <p:ext uri="{BB962C8B-B14F-4D97-AF65-F5344CB8AC3E}">
        <p14:creationId xmlns:p14="http://schemas.microsoft.com/office/powerpoint/2010/main" val="3920123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224652" y="294503"/>
            <a:ext cx="117600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ΑΠΑΡΑΙΤΗΤΕΣ ΣΥΝΘΗΚΕΣ - ΠΡΟΫΠΟΘΕΣΕΙΣ ΓΙΑ ΤΗΝ</a:t>
            </a:r>
          </a:p>
          <a:p>
            <a:pPr algn="ctr"/>
            <a:r>
              <a:rPr lang="el-GR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ΕΥΡΥΘΜΗ ΛΕΙΤΟΥΡΓΙΑ ΤΟΥ ΣΥΣΤΗΜΑΤΟΣ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365339" y="2941381"/>
            <a:ext cx="772647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n-US" sz="3200" b="1" dirty="0">
                <a:ln/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  ΜΕΣΩ ΘΥΡΑΣ ΥΠΟΛΟΓΙΣΤΗ 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“USB” </a:t>
            </a:r>
            <a:r>
              <a:rPr lang="el-GR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ΜΕ ΤΗ ΧΡΗΣΗ 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/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</a:t>
            </a:r>
            <a:r>
              <a:rPr lang="el-GR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ΑΝΤΙΣΤΟΙΧΟΥ ΚΑΛΩΔΙΟΥ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224653" y="1617942"/>
            <a:ext cx="98337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l-GR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Η ΤΡΟΦΟΔΟΣΙΑ ΤΗΣ ΠΛΑΚΕΤΑΣ ΤΟΥ 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“ARDUINO-UNO”</a:t>
            </a:r>
            <a:endParaRPr lang="el-GR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just"/>
            <a:r>
              <a:rPr lang="el-GR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 ΓΙΝΕΤΑΙ ΜΕ ΤΟΥΣ ΕΞΗΣ ΤΡΟΠΟΥΣ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:</a:t>
            </a:r>
            <a:endParaRPr lang="el-GR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just"/>
            <a:endParaRPr lang="el-GR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24652" y="4487991"/>
            <a:ext cx="77264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n-US" sz="3200" b="1" dirty="0">
                <a:ln/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3200" b="1" dirty="0">
                <a:ln/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  ΜΕΣΩ ΤΡΟΦΟΔΟΤΙΚΟΥ 230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V/5V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224652" y="5603713"/>
            <a:ext cx="772647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en-US" sz="3200" b="1" dirty="0">
                <a:ln/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3200" b="1" dirty="0">
                <a:ln/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-  ΜΕΣΩ ΜΠΑΤΑΡΙΑΣ 9</a:t>
            </a:r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957" y="2586460"/>
            <a:ext cx="1883244" cy="1285914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44" y="3872374"/>
            <a:ext cx="1735941" cy="1492780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137" y="5365154"/>
            <a:ext cx="1688780" cy="113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34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936</Words>
  <Application>Microsoft Office PowerPoint</Application>
  <PresentationFormat>Ευρεία οθόνη</PresentationFormat>
  <Paragraphs>156</Paragraphs>
  <Slides>20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Γιάννης Βουγιούκας</dc:creator>
  <cp:lastModifiedBy>GEORGE LOUMAS</cp:lastModifiedBy>
  <cp:revision>126</cp:revision>
  <dcterms:created xsi:type="dcterms:W3CDTF">2018-04-01T13:28:00Z</dcterms:created>
  <dcterms:modified xsi:type="dcterms:W3CDTF">2022-06-19T20:16:47Z</dcterms:modified>
</cp:coreProperties>
</file>